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vml" ContentType="application/vnd.openxmlformats-officedocument.vmlDrawing"/>
  <Default Extension="bin" ContentType="application/vnd.openxmlformats-officedocument.presentationml.printerSettings"/>
  <Default Extension="wdp" ContentType="image/vnd.ms-photo"/>
  <Default Extension="png" ContentType="image/png"/>
  <Default Extension="docx" ContentType="application/vnd.openxmlformats-officedocument.wordprocessingml.document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  <p:sldMasterId id="2147483660" r:id="rId2"/>
    <p:sldMasterId id="2147483799" r:id="rId3"/>
    <p:sldMasterId id="2147483810" r:id="rId4"/>
    <p:sldMasterId id="2147483885" r:id="rId5"/>
  </p:sldMasterIdLst>
  <p:notesMasterIdLst>
    <p:notesMasterId r:id="rId33"/>
  </p:notesMasterIdLst>
  <p:handoutMasterIdLst>
    <p:handoutMasterId r:id="rId34"/>
  </p:handoutMasterIdLst>
  <p:sldIdLst>
    <p:sldId id="521" r:id="rId6"/>
    <p:sldId id="547" r:id="rId7"/>
    <p:sldId id="550" r:id="rId8"/>
    <p:sldId id="551" r:id="rId9"/>
    <p:sldId id="549" r:id="rId10"/>
    <p:sldId id="555" r:id="rId11"/>
    <p:sldId id="537" r:id="rId12"/>
    <p:sldId id="538" r:id="rId13"/>
    <p:sldId id="539" r:id="rId14"/>
    <p:sldId id="540" r:id="rId15"/>
    <p:sldId id="541" r:id="rId16"/>
    <p:sldId id="542" r:id="rId17"/>
    <p:sldId id="543" r:id="rId18"/>
    <p:sldId id="544" r:id="rId19"/>
    <p:sldId id="545" r:id="rId20"/>
    <p:sldId id="556" r:id="rId21"/>
    <p:sldId id="557" r:id="rId22"/>
    <p:sldId id="558" r:id="rId23"/>
    <p:sldId id="559" r:id="rId24"/>
    <p:sldId id="560" r:id="rId25"/>
    <p:sldId id="561" r:id="rId26"/>
    <p:sldId id="562" r:id="rId27"/>
    <p:sldId id="563" r:id="rId28"/>
    <p:sldId id="564" r:id="rId29"/>
    <p:sldId id="553" r:id="rId30"/>
    <p:sldId id="554" r:id="rId31"/>
    <p:sldId id="53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3378E-189D-E24A-B5E4-C39FF23CED17}">
          <p14:sldIdLst>
            <p14:sldId id="521"/>
          </p14:sldIdLst>
        </p14:section>
        <p14:section name="Ogłoszenia, wstęp" id="{C9550695-AF6B-8545-9597-2037D7DCD9B6}">
          <p14:sldIdLst>
            <p14:sldId id="547"/>
            <p14:sldId id="550"/>
            <p14:sldId id="551"/>
            <p14:sldId id="549"/>
          </p14:sldIdLst>
        </p14:section>
        <p14:section name="Czym jest devops" id="{9701738E-3B25-F540-96E9-08D9F350A007}">
          <p14:sldIdLst>
            <p14:sldId id="555"/>
            <p14:sldId id="537"/>
            <p14:sldId id="538"/>
            <p14:sldId id="539"/>
          </p14:sldIdLst>
        </p14:section>
        <p14:section name="Infra jako kod" id="{004FE4F7-9D4A-6B4A-A615-F42A9245CC62}">
          <p14:sldIdLst>
            <p14:sldId id="540"/>
            <p14:sldId id="541"/>
            <p14:sldId id="542"/>
            <p14:sldId id="543"/>
          </p14:sldIdLst>
        </p14:section>
        <p14:section name="Vagrant" id="{BF4261A2-D5B1-9640-A5A2-7C034F4926AA}">
          <p14:sldIdLst>
            <p14:sldId id="544"/>
          </p14:sldIdLst>
        </p14:section>
        <p14:section name="Docker" id="{3A709930-0A98-1A48-9725-D54DB4FE6F16}">
          <p14:sldIdLst>
            <p14:sldId id="54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</p14:sldIdLst>
        </p14:section>
        <p14:section name="Zakończenie" id="{5300D8B6-20FB-1E41-A822-641143C5310E}">
          <p14:sldIdLst>
            <p14:sldId id="553"/>
            <p14:sldId id="554"/>
            <p14:sldId id="53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wa, Marek" initials="NM" lastIdx="0" clrIdx="0">
    <p:extLst/>
  </p:cmAuthor>
  <p:cmAuthor id="2" name="Nawa, Marek" initials="NM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CB"/>
    <a:srgbClr val="262626"/>
    <a:srgbClr val="141414"/>
    <a:srgbClr val="0B367A"/>
    <a:srgbClr val="0071FA"/>
    <a:srgbClr val="006CFA"/>
    <a:srgbClr val="0067FA"/>
    <a:srgbClr val="005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4" autoAdjust="0"/>
    <p:restoredTop sz="75048" autoAdjust="0"/>
  </p:normalViewPr>
  <p:slideViewPr>
    <p:cSldViewPr snapToGrid="0">
      <p:cViewPr varScale="1">
        <p:scale>
          <a:sx n="139" d="100"/>
          <a:sy n="139" d="100"/>
        </p:scale>
        <p:origin x="-1520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30560"/>
    </p:cViewPr>
  </p:sorterViewPr>
  <p:notesViewPr>
    <p:cSldViewPr snapToGrid="0">
      <p:cViewPr varScale="1">
        <p:scale>
          <a:sx n="121" d="100"/>
          <a:sy n="121" d="100"/>
        </p:scale>
        <p:origin x="38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1FABA-4D23-404A-9371-948324E92C90}" type="datetimeFigureOut">
              <a:rPr lang="de-DE" smtClean="0"/>
              <a:t>10.03.17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B7EE-497E-E04B-8B0E-2539696FBE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17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FC3ED-BE9A-4023-99C5-F930E274BAB0}" type="datetimeFigureOut">
              <a:rPr lang="en-US" smtClean="0"/>
              <a:t>10.03.17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7CEAA-D318-4FEA-8471-B1D3D2953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Program_komputerowy" TargetMode="External"/><Relationship Id="rId4" Type="http://schemas.openxmlformats.org/officeDocument/2006/relationships/hyperlink" Target="https://pl.wikipedia.org/wiki/Docker_(oprogramowanie)%23cite_note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baseline="0" dirty="0" smtClean="0"/>
              <a:t> to jest </a:t>
            </a:r>
            <a:r>
              <a:rPr lang="en-US" baseline="0" dirty="0" err="1" smtClean="0"/>
              <a:t>zbudowane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3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 </a:t>
            </a:r>
            <a:r>
              <a:rPr lang="en-US" dirty="0" err="1" smtClean="0"/>
              <a:t>czacie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wysłać</a:t>
            </a:r>
            <a:r>
              <a:rPr lang="en-US" baseline="0" dirty="0" smtClean="0"/>
              <a:t> link: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SAPHybrisGliwice</a:t>
            </a:r>
            <a:r>
              <a:rPr lang="en-US" dirty="0" smtClean="0"/>
              <a:t>/devops-community_chapter1/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nvinaders</a:t>
            </a:r>
            <a:r>
              <a:rPr lang="en-US" dirty="0" smtClean="0"/>
              <a:t>/</a:t>
            </a:r>
            <a:r>
              <a:rPr lang="en-US" dirty="0" err="1" smtClean="0"/>
              <a:t>Dockerfile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Mają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zmienić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linie</a:t>
            </a:r>
            <a:r>
              <a:rPr lang="en-US" baseline="0" dirty="0" smtClean="0"/>
              <a:t> w apt-get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cmd. </a:t>
            </a:r>
            <a:r>
              <a:rPr lang="en-US" baseline="0" dirty="0" err="1" smtClean="0"/>
              <a:t>Sprawdzić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czy</a:t>
            </a:r>
            <a:r>
              <a:rPr lang="en-US" baseline="0" dirty="0" smtClean="0"/>
              <a:t> build </a:t>
            </a:r>
            <a:r>
              <a:rPr lang="en-US" baseline="0" dirty="0" err="1" smtClean="0"/>
              <a:t>dockera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err="1" smtClean="0"/>
              <a:t>Zobaczymy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szło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szybko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Mogliby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zrobić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jeszcze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login /pull/push </a:t>
            </a:r>
            <a:r>
              <a:rPr lang="en-US" baseline="0" dirty="0" err="1" smtClean="0"/>
              <a:t>jeśli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będzie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naprawdę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Opisać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różnice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między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obrazem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źródłowym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którego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wcześniej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korzystaliśmy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nginx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3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początek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 smtClean="0"/>
              <a:t>team-hack@sap.comPłatne</a:t>
            </a:r>
            <a:r>
              <a:rPr lang="en-US" baseline="0" dirty="0" smtClean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12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err="1"/>
              <a:t>Płatne</a:t>
            </a:r>
            <a:r>
              <a:rPr lang="en-US" baseline="0" dirty="0"/>
              <a:t> </a:t>
            </a:r>
            <a:r>
              <a:rPr lang="en-US" baseline="0" dirty="0" err="1"/>
              <a:t>staże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Pełnoprawny</a:t>
            </a:r>
            <a:r>
              <a:rPr lang="en-US" baseline="0" dirty="0"/>
              <a:t> </a:t>
            </a:r>
            <a:r>
              <a:rPr lang="en-US" baseline="0" dirty="0" err="1"/>
              <a:t>członek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Praca</a:t>
            </a:r>
            <a:r>
              <a:rPr lang="en-US" baseline="0" dirty="0"/>
              <a:t> </a:t>
            </a:r>
            <a:r>
              <a:rPr lang="en-US" baseline="0" dirty="0" err="1"/>
              <a:t>nad</a:t>
            </a:r>
            <a:r>
              <a:rPr lang="en-US" baseline="0" dirty="0"/>
              <a:t> </a:t>
            </a:r>
            <a:r>
              <a:rPr lang="en-US" baseline="0" dirty="0" err="1"/>
              <a:t>bierzącymi</a:t>
            </a:r>
            <a:r>
              <a:rPr lang="en-US" baseline="0" dirty="0"/>
              <a:t> </a:t>
            </a:r>
            <a:r>
              <a:rPr lang="en-US" baseline="0" dirty="0" err="1"/>
              <a:t>zadaniami</a:t>
            </a:r>
            <a:r>
              <a:rPr lang="en-US" baseline="0" dirty="0"/>
              <a:t> </a:t>
            </a:r>
            <a:r>
              <a:rPr lang="en-US" baseline="0" dirty="0" err="1"/>
              <a:t>zespołu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Dostęp</a:t>
            </a:r>
            <a:r>
              <a:rPr lang="en-US" baseline="0" dirty="0"/>
              <a:t> do </a:t>
            </a:r>
            <a:r>
              <a:rPr lang="en-US" baseline="0" dirty="0" err="1"/>
              <a:t>szkoleń</a:t>
            </a:r>
            <a:r>
              <a:rPr lang="en-US" baseline="0" dirty="0"/>
              <a:t> online I </a:t>
            </a:r>
            <a:r>
              <a:rPr lang="en-US" baseline="0" dirty="0" err="1"/>
              <a:t>materiałów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Jurgen</a:t>
            </a:r>
            <a:r>
              <a:rPr lang="en-US" dirty="0"/>
              <a:t> </a:t>
            </a:r>
            <a:r>
              <a:rPr lang="en-US" dirty="0" err="1"/>
              <a:t>Appelo</a:t>
            </a:r>
            <a:r>
              <a:rPr lang="en-US" dirty="0"/>
              <a:t> – guru management 3.0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Microsoft Azure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Node.js</a:t>
            </a:r>
            <a:r>
              <a:rPr lang="en-US" dirty="0"/>
              <a:t> w</a:t>
            </a:r>
            <a:r>
              <a:rPr lang="en-US" baseline="0" dirty="0"/>
              <a:t> </a:t>
            </a:r>
            <a:r>
              <a:rPr lang="en-US" baseline="0" dirty="0" err="1"/>
              <a:t>mikroserwisach</a:t>
            </a:r>
            <a:r>
              <a:rPr lang="en-US" baseline="0" dirty="0"/>
              <a:t> I </a:t>
            </a:r>
            <a:r>
              <a:rPr lang="en-US" baseline="0" dirty="0" err="1"/>
              <a:t>moninotorowanie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Jenkins Job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darmowa</a:t>
            </a:r>
            <a:r>
              <a:rPr lang="en-US"/>
              <a:t> </a:t>
            </a:r>
            <a:r>
              <a:rPr lang="en-US" err="1"/>
              <a:t>konferencja</a:t>
            </a:r>
          </a:p>
          <a:p>
            <a:r>
              <a:rPr lang="en-US"/>
              <a:t>- </a:t>
            </a:r>
            <a:r>
              <a:rPr lang="en-US" err="1"/>
              <a:t>znane</a:t>
            </a:r>
            <a:r>
              <a:rPr lang="en-US"/>
              <a:t> </a:t>
            </a:r>
            <a:r>
              <a:rPr lang="en-US" err="1"/>
              <a:t>osoby</a:t>
            </a:r>
            <a:r>
              <a:rPr lang="en-US"/>
              <a:t> w </a:t>
            </a:r>
            <a:r>
              <a:rPr lang="en-US" err="1"/>
              <a:t>swiecie</a:t>
            </a:r>
            <a:r>
              <a:rPr lang="en-US"/>
              <a:t> IT</a:t>
            </a:r>
          </a:p>
          <a:p>
            <a:r>
              <a:rPr lang="en-US"/>
              <a:t>- </a:t>
            </a:r>
            <a:r>
              <a:rPr lang="en-US" err="1"/>
              <a:t>po</a:t>
            </a:r>
            <a:r>
              <a:rPr lang="en-US"/>
              <a:t> </a:t>
            </a:r>
            <a:r>
              <a:rPr lang="en-US" err="1"/>
              <a:t>pracy</a:t>
            </a:r>
            <a:r>
              <a:rPr lang="en-US"/>
              <a:t> /</a:t>
            </a:r>
            <a:r>
              <a:rPr lang="en-US" err="1"/>
              <a:t>studiach,start</a:t>
            </a:r>
            <a:r>
              <a:rPr lang="en-US"/>
              <a:t> 17:30</a:t>
            </a:r>
          </a:p>
          <a:p>
            <a:r>
              <a:rPr lang="en-US"/>
              <a:t> -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tyko</a:t>
            </a:r>
            <a:r>
              <a:rPr lang="en-US"/>
              <a:t> </a:t>
            </a:r>
            <a:r>
              <a:rPr lang="en-US" err="1"/>
              <a:t>prezentacje</a:t>
            </a:r>
            <a:r>
              <a:rPr lang="en-US"/>
              <a:t> </a:t>
            </a:r>
            <a:r>
              <a:rPr lang="en-US" err="1"/>
              <a:t>techniczne</a:t>
            </a:r>
            <a:r>
              <a:rPr lang="en-US"/>
              <a:t> (</a:t>
            </a:r>
            <a:r>
              <a:rPr lang="en-US" err="1"/>
              <a:t>np.Scrum</a:t>
            </a:r>
            <a:r>
              <a:rPr lang="en-US"/>
              <a:t>)</a:t>
            </a:r>
          </a:p>
          <a:p>
            <a:r>
              <a:rPr lang="en-US"/>
              <a:t>- 1 </a:t>
            </a:r>
            <a:r>
              <a:rPr lang="en-US" err="1"/>
              <a:t>konferencja</a:t>
            </a:r>
            <a:r>
              <a:rPr lang="en-US"/>
              <a:t> 1 </a:t>
            </a:r>
            <a:r>
              <a:rPr lang="en-US" err="1"/>
              <a:t>kwietniu,nastepna</a:t>
            </a:r>
            <a:r>
              <a:rPr lang="en-US"/>
              <a:t> w </a:t>
            </a:r>
            <a:r>
              <a:rPr lang="en-US" err="1"/>
              <a:t>czerwcu</a:t>
            </a:r>
            <a:r>
              <a:rPr lang="en-US"/>
              <a:t>.</a:t>
            </a:r>
          </a:p>
          <a:p>
            <a:r>
              <a:rPr lang="en-US"/>
              <a:t>- </a:t>
            </a:r>
            <a:r>
              <a:rPr lang="en-US" err="1"/>
              <a:t>obserwujcie</a:t>
            </a:r>
            <a:r>
              <a:rPr lang="en-US"/>
              <a:t>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FB I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strone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osób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używało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czytało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słyszało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jest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określany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narzędzie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które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pozwala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umieścić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gram komputerowy"/>
              </a:rPr>
              <a:t>program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zależności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lekkim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przenośnym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wirtualnym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kontenerze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który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można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uruchomić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prawie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każdym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serwerze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przekierowanie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vagrancie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potrzebne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tylko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laboratorium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Normalnie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moblibyście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uzyć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natywnego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platformy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dockera</a:t>
            </a:r>
            <a:endParaRPr lang="en-US" baseline="0" dirty="0" smtClean="0"/>
          </a:p>
          <a:p>
            <a:r>
              <a:rPr lang="en-US" baseline="0" dirty="0" err="1" smtClean="0"/>
              <a:t>Dlaczego</a:t>
            </a:r>
            <a:r>
              <a:rPr lang="en-US" baseline="0" dirty="0" smtClean="0"/>
              <a:t> vagrant? Bo </a:t>
            </a:r>
            <a:r>
              <a:rPr lang="en-US" baseline="0" dirty="0" err="1" smtClean="0"/>
              <a:t>chcielismy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pokazac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6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Współdzielenie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przestrzeni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nachodzenie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siebie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Jaki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najlepszy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sposób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zrozumienie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Trzeba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pobawić</a:t>
            </a:r>
            <a:r>
              <a:rPr lang="is-IS" baseline="0" dirty="0" smtClean="0"/>
              <a:t>….</a:t>
            </a:r>
          </a:p>
          <a:p>
            <a:r>
              <a:rPr lang="en-US" dirty="0" err="1" smtClean="0"/>
              <a:t>Wyjaśnij</a:t>
            </a:r>
            <a:r>
              <a:rPr lang="en-US" dirty="0" smtClean="0"/>
              <a:t> </a:t>
            </a:r>
            <a:r>
              <a:rPr lang="en-US" dirty="0" err="1" smtClean="0"/>
              <a:t>jak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działa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przykładzie</a:t>
            </a:r>
            <a:r>
              <a:rPr lang="en-US" baseline="0" dirty="0" smtClean="0"/>
              <a:t>? Co </a:t>
            </a:r>
            <a:r>
              <a:rPr lang="en-US" baseline="0" dirty="0" err="1" smtClean="0"/>
              <a:t>się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właściwie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stało</a:t>
            </a:r>
            <a:r>
              <a:rPr lang="en-US" baseline="0" dirty="0" smtClean="0"/>
              <a:t>?</a:t>
            </a:r>
          </a:p>
          <a:p>
            <a:r>
              <a:rPr lang="en-US" baseline="0" dirty="0" err="1" smtClean="0"/>
              <a:t>Czym</a:t>
            </a:r>
            <a:r>
              <a:rPr lang="en-US" baseline="0" dirty="0" smtClean="0"/>
              <a:t> jest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hub?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7CEAA-D318-4FEA-8471-B1D3D29536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.sap.com/corporate-en/legal/copyright/index.epx" TargetMode="External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global.sap.com/corporate-en/legal/copyright/index.epx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3.wdp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481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69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5079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6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81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1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2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29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25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35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6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1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9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1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 descr="SAP_Hybris_BCRM_Slide-Template-02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4"/>
          <a:stretch/>
        </p:blipFill>
        <p:spPr>
          <a:xfrm>
            <a:off x="7045693" y="70083"/>
            <a:ext cx="5197142" cy="6479624"/>
          </a:xfrm>
          <a:prstGeom prst="rect">
            <a:avLst/>
          </a:prstGeom>
        </p:spPr>
      </p:pic>
      <p:cxnSp>
        <p:nvCxnSpPr>
          <p:cNvPr id="13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06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810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17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3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1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 descr="(y)_blue_transparent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1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252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4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4257259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8255425" y="2185423"/>
            <a:ext cx="3611501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241024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8240136" y="1965368"/>
            <a:ext cx="3643804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56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no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1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idx="10" hasCustomPrompt="1"/>
          </p:nvPr>
        </p:nvSpPr>
        <p:spPr bwMode="gray">
          <a:xfrm>
            <a:off x="3272288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2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sp>
        <p:nvSpPr>
          <p:cNvPr id="13" name="Text Placeholder 2"/>
          <p:cNvSpPr>
            <a:spLocks noGrp="1"/>
          </p:cNvSpPr>
          <p:nvPr>
            <p:ph idx="11" hasCustomPrompt="1"/>
          </p:nvPr>
        </p:nvSpPr>
        <p:spPr bwMode="gray">
          <a:xfrm>
            <a:off x="6285481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3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241912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3255736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6269560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idx="12" hasCustomPrompt="1"/>
          </p:nvPr>
        </p:nvSpPr>
        <p:spPr bwMode="gray">
          <a:xfrm>
            <a:off x="9298673" y="2185423"/>
            <a:ext cx="2547470" cy="3068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Aft>
                <a:spcPts val="900"/>
              </a:spcAft>
              <a:defRPr sz="250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Bullet point 4</a:t>
            </a:r>
          </a:p>
          <a:p>
            <a:pPr lvl="1"/>
            <a:r>
              <a:rPr lang="en-US" noProof="0" dirty="0" smtClean="0"/>
              <a:t>Description Text here</a:t>
            </a:r>
            <a:endParaRPr lang="en-US" noProof="0" dirty="0"/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9283383" y="1965368"/>
            <a:ext cx="2570256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38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9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877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2" cy="2374968"/>
          </a:xfrm>
          <a:prstGeom prst="rect">
            <a:avLst/>
          </a:prstGeom>
        </p:spPr>
      </p:pic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3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700"/>
            </a:lvl1pPr>
          </a:lstStyle>
          <a:p>
            <a:r>
              <a:rPr lang="en-US" noProof="0" dirty="0" smtClean="0"/>
              <a:t>© 2016 SAP SE or an SAP affiliate company. All rights reserved.</a:t>
            </a:r>
            <a:endParaRPr lang="en-US" noProof="0" dirty="0"/>
          </a:p>
        </p:txBody>
      </p:sp>
      <p:sp>
        <p:nvSpPr>
          <p:cNvPr id="4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additional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trademark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u="none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notices</a:t>
            </a:r>
            <a:r>
              <a:rPr lang="de-DE" sz="1300" u="none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  <a:endParaRPr lang="en-US" sz="1300" u="none" dirty="0" smtClean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5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7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0116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259094" y="1200044"/>
            <a:ext cx="11348711" cy="4846765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28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4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5" name="Inhaltsplatzhalter 19"/>
          <p:cNvSpPr>
            <a:spLocks noGrp="1"/>
          </p:cNvSpPr>
          <p:nvPr>
            <p:ph sz="quarter" idx="13"/>
          </p:nvPr>
        </p:nvSpPr>
        <p:spPr>
          <a:xfrm>
            <a:off x="4241740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16" name="Inhaltsplatzhalter 19"/>
          <p:cNvSpPr>
            <a:spLocks noGrp="1"/>
          </p:cNvSpPr>
          <p:nvPr>
            <p:ph sz="quarter" idx="14"/>
          </p:nvPr>
        </p:nvSpPr>
        <p:spPr>
          <a:xfrm>
            <a:off x="8240852" y="2176936"/>
            <a:ext cx="3643088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574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549305"/>
          </a:xfrm>
        </p:spPr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2"/>
          </p:nvPr>
        </p:nvSpPr>
        <p:spPr>
          <a:xfrm>
            <a:off x="24262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3"/>
          </p:nvPr>
        </p:nvSpPr>
        <p:spPr>
          <a:xfrm>
            <a:off x="3258971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8" name="Inhaltsplatzhalter 19"/>
          <p:cNvSpPr>
            <a:spLocks noGrp="1"/>
          </p:cNvSpPr>
          <p:nvPr>
            <p:ph sz="quarter" idx="14"/>
          </p:nvPr>
        </p:nvSpPr>
        <p:spPr>
          <a:xfrm>
            <a:off x="6267755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  <p:sp>
        <p:nvSpPr>
          <p:cNvPr id="29" name="Inhaltsplatzhalter 19"/>
          <p:cNvSpPr>
            <a:spLocks noGrp="1"/>
          </p:cNvSpPr>
          <p:nvPr>
            <p:ph sz="quarter" idx="15"/>
          </p:nvPr>
        </p:nvSpPr>
        <p:spPr>
          <a:xfrm>
            <a:off x="9284098" y="2176936"/>
            <a:ext cx="2569602" cy="2539947"/>
          </a:xfr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defRPr/>
            </a:lvl1pPr>
            <a:lvl2pPr>
              <a:spcBef>
                <a:spcPts val="0"/>
              </a:spcBef>
              <a:spcAft>
                <a:spcPts val="1000"/>
              </a:spcAft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92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561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5" name="image9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98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049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0999" y="4293275"/>
            <a:ext cx="11502514" cy="1323143"/>
          </a:xfrm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39" y="1405994"/>
            <a:ext cx="2146361" cy="23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gray">
          <a:xfrm>
            <a:off x="259094" y="1464216"/>
            <a:ext cx="11436235" cy="4001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reproduced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proprietary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National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liable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omissions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forth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express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accompanying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Nothing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constituting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additional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warranty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pursue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course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therein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SE’s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a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commitment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promise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legal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obligation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material,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materially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expectations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Readers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cautioned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undue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reliance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forward-looking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relied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upon 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purchasing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herein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registered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SAP SE (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SAP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affiliate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company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in Germany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countries. All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mentioned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trademarks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respective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3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companies</a:t>
            </a: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>
              <a:lnSpc>
                <a:spcPct val="100000"/>
              </a:lnSpc>
            </a:pPr>
            <a:endParaRPr lang="de-DE" sz="13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de-DE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de-DE" sz="13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http://global.sap.com/corporate-en/legal/copyright/index.epx </a:t>
            </a:r>
            <a:r>
              <a:rPr lang="de-DE" sz="1300" u="none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  <a:hlinkClick r:id="rId2"/>
              </a:rPr>
              <a:t>for additional trademark information and notices.</a:t>
            </a:r>
            <a:endParaRPr lang="en-US" sz="1300" u="none" dirty="0" smtClean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259094" y="238708"/>
            <a:ext cx="10761600" cy="41540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defTabSz="1218960"/>
            <a:r>
              <a:rPr lang="en-US" sz="2700" b="1" dirty="0" smtClean="0">
                <a:solidFill>
                  <a:srgbClr val="606669"/>
                </a:solidFill>
                <a:latin typeface="+mn-lt"/>
              </a:rPr>
              <a:t>© 2016 SAP SE or an SAP affiliate company. All rights reserved.</a:t>
            </a:r>
            <a:endParaRPr lang="de-DE" sz="21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 userDrawn="1"/>
        </p:nvSpPr>
        <p:spPr bwMode="gray">
          <a:xfrm>
            <a:off x="8958313" y="6258941"/>
            <a:ext cx="3023904" cy="309923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5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noProof="0" dirty="0" smtClean="0"/>
              <a:t>Text here</a:t>
            </a:r>
            <a:endParaRPr lang="en-US" noProof="0" dirty="0"/>
          </a:p>
        </p:txBody>
      </p:sp>
      <p:cxnSp>
        <p:nvCxnSpPr>
          <p:cNvPr id="1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0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9095" y="362838"/>
            <a:ext cx="11328000" cy="5690436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noProof="0" dirty="0" smtClean="0"/>
              <a:t>Big quote or </a:t>
            </a:r>
            <a:br>
              <a:rPr lang="en-US" noProof="0" dirty="0" smtClean="0"/>
            </a:br>
            <a:r>
              <a:rPr lang="en-US" noProof="0" dirty="0" smtClean="0"/>
              <a:t>section headline</a:t>
            </a:r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18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ackground201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9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0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rgbClr val="999999"/>
                </a:solidFill>
              </a:rPr>
              <a:t>© 2016 SAP SE </a:t>
            </a:r>
            <a:r>
              <a:rPr lang="de-DE" sz="800" dirty="0" err="1" smtClean="0">
                <a:solidFill>
                  <a:srgbClr val="999999"/>
                </a:solidFill>
              </a:rPr>
              <a:t>or</a:t>
            </a:r>
            <a:r>
              <a:rPr lang="de-DE" sz="800" dirty="0" smtClean="0">
                <a:solidFill>
                  <a:srgbClr val="999999"/>
                </a:solidFill>
              </a:rPr>
              <a:t> an SAP </a:t>
            </a:r>
            <a:r>
              <a:rPr lang="de-DE" sz="800" dirty="0" err="1" smtClean="0">
                <a:solidFill>
                  <a:srgbClr val="999999"/>
                </a:solidFill>
              </a:rPr>
              <a:t>affiliate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company</a:t>
            </a:r>
            <a:r>
              <a:rPr lang="de-DE" sz="800" dirty="0" smtClean="0">
                <a:solidFill>
                  <a:srgbClr val="999999"/>
                </a:solidFill>
              </a:rPr>
              <a:t>. All </a:t>
            </a:r>
            <a:r>
              <a:rPr lang="de-DE" sz="800" dirty="0" err="1" smtClean="0">
                <a:solidFill>
                  <a:srgbClr val="999999"/>
                </a:solidFill>
              </a:rPr>
              <a:t>rights</a:t>
            </a:r>
            <a:r>
              <a:rPr lang="de-DE" sz="800" dirty="0" smtClean="0">
                <a:solidFill>
                  <a:srgbClr val="999999"/>
                </a:solidFill>
              </a:rPr>
              <a:t> </a:t>
            </a:r>
            <a:r>
              <a:rPr lang="de-DE" sz="800" dirty="0" err="1" smtClean="0">
                <a:solidFill>
                  <a:srgbClr val="999999"/>
                </a:solidFill>
              </a:rPr>
              <a:t>reserved</a:t>
            </a:r>
            <a:r>
              <a:rPr lang="de-DE" sz="800" dirty="0" smtClean="0">
                <a:solidFill>
                  <a:srgbClr val="999999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32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06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350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2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985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21" name="image9.png"/>
          <p:cNvPicPr/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4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28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g-verlau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5476" y="4319078"/>
            <a:ext cx="11301212" cy="1008000"/>
          </a:xfrm>
        </p:spPr>
        <p:txBody>
          <a:bodyPr anchor="b" anchorCtr="0">
            <a:noAutofit/>
          </a:bodyPr>
          <a:lstStyle>
            <a:lvl1pPr>
              <a:defRPr sz="3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</a:t>
            </a:r>
            <a:br>
              <a:rPr lang="en-US" sz="4000" dirty="0" smtClean="0"/>
            </a:br>
            <a:r>
              <a:rPr lang="en-US" sz="4000" dirty="0" smtClean="0"/>
              <a:t>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5476" y="5526013"/>
            <a:ext cx="113012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cxnSp>
        <p:nvCxnSpPr>
          <p:cNvPr id="9" name="Straight Connector 7"/>
          <p:cNvCxnSpPr/>
          <p:nvPr userDrawn="1"/>
        </p:nvCxnSpPr>
        <p:spPr>
          <a:xfrm>
            <a:off x="9018792" y="6421120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 userDrawn="1"/>
        </p:nvSpPr>
        <p:spPr>
          <a:xfrm>
            <a:off x="8005784" y="6485712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Bild 13" descr="graphic_2016_example_col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5" y="497573"/>
            <a:ext cx="11587134" cy="3862378"/>
          </a:xfrm>
          <a:prstGeom prst="rect">
            <a:avLst/>
          </a:prstGeom>
        </p:spPr>
      </p:pic>
      <p:pic>
        <p:nvPicPr>
          <p:cNvPr id="15" name="Bild 14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588" y="261059"/>
            <a:ext cx="1814310" cy="3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2" name="Bild 1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49" y="-2089729"/>
            <a:ext cx="10706486" cy="7504546"/>
          </a:xfrm>
          <a:prstGeom prst="rect">
            <a:avLst/>
          </a:prstGeom>
        </p:spPr>
      </p:pic>
      <p:pic>
        <p:nvPicPr>
          <p:cNvPr id="13" name="Bild 12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6" y="-2083423"/>
            <a:ext cx="10706486" cy="7504546"/>
          </a:xfrm>
          <a:prstGeom prst="rect">
            <a:avLst/>
          </a:prstGeom>
        </p:spPr>
      </p:pic>
      <p:pic>
        <p:nvPicPr>
          <p:cNvPr id="3" name="Bild 2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01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CEC_piece_02.pn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14" y="143621"/>
            <a:ext cx="8343354" cy="584814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59095" y="2747795"/>
            <a:ext cx="6411812" cy="1008000"/>
          </a:xfrm>
        </p:spPr>
        <p:txBody>
          <a:bodyPr anchor="b" anchorCtr="0">
            <a:noAutofit/>
          </a:bodyPr>
          <a:lstStyle>
            <a:lvl1pPr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000" dirty="0" smtClean="0"/>
              <a:t>Presentation Title breaks to Two Lines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59095" y="3954730"/>
            <a:ext cx="6411812" cy="576000"/>
          </a:xfrm>
        </p:spPr>
        <p:txBody>
          <a:bodyPr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Speaker’s Name/Department (delete if not needed)</a:t>
            </a:r>
            <a:br>
              <a:rPr lang="en-US" dirty="0" smtClean="0"/>
            </a:br>
            <a:r>
              <a:rPr lang="en-US" dirty="0" smtClean="0"/>
              <a:t>Month 00, 2010</a:t>
            </a:r>
          </a:p>
        </p:txBody>
      </p:sp>
      <p:pic>
        <p:nvPicPr>
          <p:cNvPr id="16" name="Bild 15" descr="SAP_Hybris_white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3" y="287247"/>
            <a:ext cx="1814310" cy="393820"/>
          </a:xfrm>
          <a:prstGeom prst="rect">
            <a:avLst/>
          </a:prstGeom>
        </p:spPr>
      </p:pic>
      <p:pic>
        <p:nvPicPr>
          <p:cNvPr id="14" name="image9.png"/>
          <p:cNvPicPr/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5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67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microsoft.com/office/2007/relationships/hdphoto" Target="../media/hdphoto1.wdp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3.png"/><Relationship Id="rId13" Type="http://schemas.microsoft.com/office/2007/relationships/hdphoto" Target="../media/hdphoto1.wdp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theme" Target="../theme/theme3.xml"/><Relationship Id="rId1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theme" Target="../theme/theme4.xml"/><Relationship Id="rId1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theme" Target="../theme/theme5.xm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2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6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848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3" r:id="rId2"/>
    <p:sldLayoutId id="2147483800" r:id="rId3"/>
    <p:sldLayoutId id="2147483801" r:id="rId4"/>
    <p:sldLayoutId id="2147483768" r:id="rId5"/>
    <p:sldLayoutId id="2147483770" r:id="rId6"/>
    <p:sldLayoutId id="2147483893" r:id="rId7"/>
    <p:sldLayoutId id="2147483871" r:id="rId8"/>
    <p:sldLayoutId id="2147483870" r:id="rId9"/>
    <p:sldLayoutId id="2147483895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hg-verlauf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6526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7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8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accent2"/>
                </a:solidFill>
              </a:rPr>
              <a:t>© 2016 SAP SE </a:t>
            </a:r>
            <a:r>
              <a:rPr lang="de-DE" sz="800" dirty="0" err="1" smtClean="0">
                <a:solidFill>
                  <a:schemeClr val="accent2"/>
                </a:solidFill>
              </a:rPr>
              <a:t>or</a:t>
            </a:r>
            <a:r>
              <a:rPr lang="de-DE" sz="800" dirty="0" smtClean="0">
                <a:solidFill>
                  <a:schemeClr val="accent2"/>
                </a:solidFill>
              </a:rPr>
              <a:t> an SAP </a:t>
            </a:r>
            <a:r>
              <a:rPr lang="de-DE" sz="800" dirty="0" err="1" smtClean="0">
                <a:solidFill>
                  <a:schemeClr val="accent2"/>
                </a:solidFill>
              </a:rPr>
              <a:t>affiliate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company</a:t>
            </a:r>
            <a:r>
              <a:rPr lang="de-DE" sz="800" dirty="0" smtClean="0">
                <a:solidFill>
                  <a:schemeClr val="accent2"/>
                </a:solidFill>
              </a:rPr>
              <a:t>. All </a:t>
            </a:r>
            <a:r>
              <a:rPr lang="de-DE" sz="800" dirty="0" err="1" smtClean="0">
                <a:solidFill>
                  <a:schemeClr val="accent2"/>
                </a:solidFill>
              </a:rPr>
              <a:t>rights</a:t>
            </a:r>
            <a:r>
              <a:rPr lang="de-DE" sz="800" dirty="0" smtClean="0">
                <a:solidFill>
                  <a:schemeClr val="accent2"/>
                </a:solidFill>
              </a:rPr>
              <a:t> </a:t>
            </a:r>
            <a:r>
              <a:rPr lang="de-DE" sz="800" dirty="0" err="1" smtClean="0">
                <a:solidFill>
                  <a:schemeClr val="accent2"/>
                </a:solidFill>
              </a:rPr>
              <a:t>reserved</a:t>
            </a:r>
            <a:r>
              <a:rPr lang="de-DE" sz="800" dirty="0" smtClean="0">
                <a:solidFill>
                  <a:schemeClr val="accent2"/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942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94" r:id="rId2"/>
    <p:sldLayoutId id="2147483877" r:id="rId3"/>
    <p:sldLayoutId id="2147483766" r:id="rId4"/>
    <p:sldLayoutId id="2147483797" r:id="rId5"/>
    <p:sldLayoutId id="2147483776" r:id="rId6"/>
    <p:sldLayoutId id="2147483796" r:id="rId7"/>
    <p:sldLayoutId id="2147483679" r:id="rId8"/>
    <p:sldLayoutId id="2147483892" r:id="rId9"/>
    <p:sldLayoutId id="2147483878" r:id="rId10"/>
    <p:sldLayoutId id="214748376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ackground2014.jpg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352"/>
          <a:stretch/>
        </p:blipFill>
        <p:spPr>
          <a:xfrm>
            <a:off x="1" y="0"/>
            <a:ext cx="12201406" cy="68632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14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649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3" r:id="rId2"/>
    <p:sldLayoutId id="2147483804" r:id="rId3"/>
    <p:sldLayoutId id="2147483805" r:id="rId4"/>
    <p:sldLayoutId id="2147483806" r:id="rId5"/>
    <p:sldLayoutId id="2147483884" r:id="rId6"/>
    <p:sldLayoutId id="2147483808" r:id="rId7"/>
    <p:sldLayoutId id="2147483872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rgbClr val="FFFFFF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rgbClr val="FFFFFF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rgbClr val="FFFFFF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10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4" y="1210301"/>
            <a:ext cx="11670203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9095" y="895415"/>
            <a:ext cx="11670615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517" y="188231"/>
            <a:ext cx="459500" cy="508440"/>
          </a:xfrm>
          <a:prstGeom prst="rect">
            <a:avLst/>
          </a:prstGeom>
        </p:spPr>
      </p:pic>
      <p:pic>
        <p:nvPicPr>
          <p:cNvPr id="9" name="image9.png"/>
          <p:cNvPicPr/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elplatzhalter 4"/>
          <p:cNvSpPr>
            <a:spLocks noGrp="1"/>
          </p:cNvSpPr>
          <p:nvPr>
            <p:ph type="title"/>
          </p:nvPr>
        </p:nvSpPr>
        <p:spPr>
          <a:xfrm>
            <a:off x="259094" y="274638"/>
            <a:ext cx="10972800" cy="6248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9018792" y="6300176"/>
            <a:ext cx="2910918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 userDrawn="1"/>
        </p:nvSpPr>
        <p:spPr>
          <a:xfrm>
            <a:off x="8005784" y="6364768"/>
            <a:ext cx="3923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© 2016 SAP SE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an SAP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affiliate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company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 All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rights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bg2">
                    <a:lumMod val="75000"/>
                  </a:schemeClr>
                </a:solidFill>
              </a:rPr>
              <a:t>reserved</a:t>
            </a:r>
            <a:r>
              <a:rPr lang="de-DE" sz="800" dirty="0" smtClean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800" kern="0" dirty="0" smtClean="0">
              <a:solidFill>
                <a:srgbClr val="999999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7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74" r:id="rId2"/>
    <p:sldLayoutId id="2147483875" r:id="rId3"/>
    <p:sldLayoutId id="2147483820" r:id="rId4"/>
    <p:sldLayoutId id="2147483876" r:id="rId5"/>
    <p:sldLayoutId id="2147483821" r:id="rId6"/>
    <p:sldLayoutId id="2147483882" r:id="rId7"/>
    <p:sldLayoutId id="214748382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68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18868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8868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738" indent="-241235" algn="l" defTabSz="1218868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596737" indent="-237001" algn="l" defTabSz="1218868" rtl="0" eaLnBrk="1" latinLnBrk="0" hangingPunct="1">
        <a:spcBef>
          <a:spcPts val="560"/>
        </a:spcBef>
        <a:buClr>
          <a:schemeClr val="accent2"/>
        </a:buClr>
        <a:buSzPct val="100000"/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58" indent="-239119" algn="l" defTabSz="1218868" rtl="0" eaLnBrk="1" latinLnBrk="0" hangingPunct="1">
        <a:spcBef>
          <a:spcPts val="336"/>
        </a:spcBef>
        <a:buClr>
          <a:schemeClr val="accent2"/>
        </a:buClr>
        <a:buSzPct val="100000"/>
        <a:buFont typeface="Courier New" pitchFamily="49" charset="0"/>
        <a:buChar char="o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879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13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44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176" indent="-304715" algn="l" defTabSz="121886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3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6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98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34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162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591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27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459" algn="l" defTabSz="12188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6">
            <a:alphaModFix amt="5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59095" y="284721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Insert page title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59095" y="1210298"/>
            <a:ext cx="11647524" cy="4836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pic>
        <p:nvPicPr>
          <p:cNvPr id="12" name="Bild 11" descr="(y)_blue_transparent.png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74" y="135337"/>
            <a:ext cx="559385" cy="614227"/>
          </a:xfrm>
          <a:prstGeom prst="rect">
            <a:avLst/>
          </a:prstGeom>
        </p:spPr>
      </p:pic>
      <p:pic>
        <p:nvPicPr>
          <p:cNvPr id="13" name="image9.png"/>
          <p:cNvPicPr/>
          <p:nvPr userDrawn="1"/>
        </p:nvPicPr>
        <p:blipFill>
          <a:blip r:embed="rId9">
            <a:extLst/>
          </a:blip>
          <a:stretch>
            <a:fillRect/>
          </a:stretch>
        </p:blipFill>
        <p:spPr>
          <a:xfrm>
            <a:off x="259095" y="6299161"/>
            <a:ext cx="632448" cy="3130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318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9" r:id="rId2"/>
    <p:sldLayoutId id="2147483890" r:id="rId3"/>
    <p:sldLayoutId id="2147483891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2160"/>
        </a:spcBef>
        <a:buClr>
          <a:schemeClr val="accent1"/>
        </a:buClr>
        <a:buSzPct val="80000"/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667"/>
        </a:spcBef>
        <a:buClr>
          <a:schemeClr val="accent1"/>
        </a:buClr>
        <a:buSzPct val="80000"/>
        <a:buFont typeface="Wingdings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824" indent="-241294" algn="l" defTabSz="1219170" rtl="0" eaLnBrk="1" latinLnBrk="0" hangingPunct="1">
        <a:spcBef>
          <a:spcPts val="560"/>
        </a:spcBef>
        <a:buClr>
          <a:schemeClr val="accent1"/>
        </a:buClr>
        <a:buSzPct val="100000"/>
        <a:buFont typeface="Wingdings" pitchFamily="2" charset="2"/>
        <a:buChar char="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596885" indent="-237061" algn="l" defTabSz="1219170" rtl="0" eaLnBrk="1" latinLnBrk="0" hangingPunct="1">
        <a:spcBef>
          <a:spcPts val="560"/>
        </a:spcBef>
        <a:buClrTx/>
        <a:buSzPct val="100000"/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836063" indent="-239178" algn="l" defTabSz="1219170" rtl="0" eaLnBrk="1" latinLnBrk="0" hangingPunct="1">
        <a:spcBef>
          <a:spcPts val="336"/>
        </a:spcBef>
        <a:buClrTx/>
        <a:buSzPct val="100000"/>
        <a:buFont typeface="Courier New" pitchFamily="49" charset="0"/>
        <a:buChar char="o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8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ve.works/virtual-machines-vs-containers/" TargetMode="External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etIntent/docker-to-the-rescue-writing-lightweight-integration-tests-f4665c8847aa%23.nzpr0mgdf" TargetMode="External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3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png"/><Relationship Id="rId3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71" y="487327"/>
            <a:ext cx="7560781" cy="5022519"/>
          </a:xfrm>
          <a:prstGeom prst="rect">
            <a:avLst/>
          </a:prstGeom>
        </p:spPr>
      </p:pic>
      <p:pic>
        <p:nvPicPr>
          <p:cNvPr id="3" name="Bild 3" descr="SAP_Hybris_white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154" y="5697415"/>
            <a:ext cx="4186600" cy="10466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06019" y="4363366"/>
            <a:ext cx="5100950" cy="1008000"/>
          </a:xfrm>
        </p:spPr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3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(From hitting each other with a keyboard)</a:t>
            </a:r>
            <a:endParaRPr lang="en-US" dirty="0"/>
          </a:p>
        </p:txBody>
      </p:sp>
      <p:pic>
        <p:nvPicPr>
          <p:cNvPr id="10" name="Content Placeholder 9" descr="virtualiz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82" r="-18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859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84" y="715114"/>
            <a:ext cx="2539947" cy="2539947"/>
          </a:xfrm>
        </p:spPr>
      </p:pic>
      <p:sp>
        <p:nvSpPr>
          <p:cNvPr id="11" name="Rounded Rectangular Callout 10"/>
          <p:cNvSpPr/>
          <p:nvPr/>
        </p:nvSpPr>
        <p:spPr bwMode="gray">
          <a:xfrm>
            <a:off x="3341165" y="3660773"/>
            <a:ext cx="3472007" cy="968456"/>
          </a:xfrm>
          <a:prstGeom prst="wedgeRoundRectCallout">
            <a:avLst>
              <a:gd name="adj1" fmla="val -71885"/>
              <a:gd name="adj2" fmla="val -1109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I need a new machine with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ounded Rectangular Callout 11"/>
          <p:cNvSpPr/>
          <p:nvPr/>
        </p:nvSpPr>
        <p:spPr bwMode="gray">
          <a:xfrm>
            <a:off x="4215377" y="2333079"/>
            <a:ext cx="3472007" cy="968456"/>
          </a:xfrm>
          <a:prstGeom prst="wedgeRoundRectCallout">
            <a:avLst>
              <a:gd name="adj1" fmla="val -84254"/>
              <a:gd name="adj2" fmla="val 23937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And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project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requires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this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library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2330258" y="5253805"/>
            <a:ext cx="3472007" cy="968456"/>
          </a:xfrm>
          <a:prstGeom prst="wedgeRoundRectCallout">
            <a:avLst>
              <a:gd name="adj1" fmla="val -47674"/>
              <a:gd name="adj2" fmla="val -25625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Oh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database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that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Rounded Rectangular Callout 13"/>
          <p:cNvSpPr/>
          <p:nvPr/>
        </p:nvSpPr>
        <p:spPr bwMode="gray">
          <a:xfrm>
            <a:off x="3341522" y="847147"/>
            <a:ext cx="3472007" cy="968456"/>
          </a:xfrm>
          <a:prstGeom prst="wedgeRoundRectCallout">
            <a:avLst>
              <a:gd name="adj1" fmla="val -61464"/>
              <a:gd name="adj2" fmla="val 158112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I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a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new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version of</a:t>
            </a: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944988" y="3745918"/>
            <a:ext cx="2722785" cy="2265824"/>
            <a:chOff x="8944988" y="3745918"/>
            <a:chExt cx="2722785" cy="2265824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944988" y="3745918"/>
              <a:ext cx="2722785" cy="2265824"/>
            </a:xfrm>
            <a:prstGeom prst="wedgeRoundRectCallout">
              <a:avLst>
                <a:gd name="adj1" fmla="val 11070"/>
                <a:gd name="adj2" fmla="val -89784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5" name="Picture 14" descr="StarTrek-mindblown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056" y="3910374"/>
              <a:ext cx="2445485" cy="19270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37590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4927" y="449176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What saved us?</a:t>
            </a:r>
            <a:br>
              <a:rPr lang="en-US" dirty="0" smtClean="0"/>
            </a:br>
            <a:r>
              <a:rPr lang="en-US" dirty="0" smtClean="0"/>
              <a:t> (from a lot of manual work)</a:t>
            </a:r>
            <a:endParaRPr lang="en-US" dirty="0"/>
          </a:p>
        </p:txBody>
      </p:sp>
      <p:pic>
        <p:nvPicPr>
          <p:cNvPr id="3" name="Content Placeholder 2" descr="cod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0" b="98300" l="2100" r="98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18" r="-70418"/>
          <a:stretch>
            <a:fillRect/>
          </a:stretch>
        </p:blipFill>
        <p:spPr/>
      </p:pic>
      <p:sp>
        <p:nvSpPr>
          <p:cNvPr id="7" name="Title 5"/>
          <p:cNvSpPr txBox="1">
            <a:spLocks/>
          </p:cNvSpPr>
          <p:nvPr/>
        </p:nvSpPr>
        <p:spPr bwMode="gray">
          <a:xfrm>
            <a:off x="512000" y="52428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1474" y="284721"/>
            <a:ext cx="11163700" cy="756000"/>
          </a:xfrm>
        </p:spPr>
        <p:txBody>
          <a:bodyPr/>
          <a:lstStyle/>
          <a:p>
            <a:pPr algn="ctr"/>
            <a:r>
              <a:rPr lang="en-US" dirty="0" smtClean="0"/>
              <a:t>Our new tools</a:t>
            </a:r>
            <a:endParaRPr lang="en-US" dirty="0"/>
          </a:p>
        </p:txBody>
      </p:sp>
      <p:pic>
        <p:nvPicPr>
          <p:cNvPr id="10" name="Content Placeholder 9" descr="docker-vagra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25" b="-1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30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VMs great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I fell in love with system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47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23037" b="-2303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437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It’s all about isolation!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45" y="801415"/>
            <a:ext cx="3859165" cy="51516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92" y="1592142"/>
            <a:ext cx="5409748" cy="3738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ight Arrow 18"/>
          <p:cNvSpPr/>
          <p:nvPr/>
        </p:nvSpPr>
        <p:spPr bwMode="gray">
          <a:xfrm>
            <a:off x="6104062" y="3155551"/>
            <a:ext cx="1205427" cy="461665"/>
          </a:xfrm>
          <a:prstGeom prst="righ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10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VM </a:t>
            </a:r>
            <a:r>
              <a:rPr lang="en-US" smtClean="0"/>
              <a:t>vs Container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057" y="1219286"/>
            <a:ext cx="6671816" cy="4599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170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95" y="284721"/>
            <a:ext cx="2364184" cy="756000"/>
          </a:xfrm>
        </p:spPr>
        <p:txBody>
          <a:bodyPr/>
          <a:lstStyle/>
          <a:p>
            <a:r>
              <a:rPr lang="en-US" smtClean="0"/>
              <a:t>Play with it!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5393" y="1400543"/>
            <a:ext cx="103573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docker</a:t>
            </a:r>
            <a:r>
              <a:rPr lang="en-US" sz="4800" dirty="0">
                <a:solidFill>
                  <a:schemeClr val="bg1"/>
                </a:solidFill>
              </a:rPr>
              <a:t> run -it --</a:t>
            </a:r>
            <a:r>
              <a:rPr lang="en-US" sz="4800" dirty="0" err="1">
                <a:solidFill>
                  <a:schemeClr val="bg1"/>
                </a:solidFill>
              </a:rPr>
              <a:t>rm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awalach</a:t>
            </a:r>
            <a:r>
              <a:rPr lang="en-US" sz="4800" dirty="0">
                <a:solidFill>
                  <a:schemeClr val="bg1"/>
                </a:solidFill>
              </a:rPr>
              <a:t>/</a:t>
            </a:r>
            <a:r>
              <a:rPr lang="en-US" sz="4800" dirty="0" err="1">
                <a:solidFill>
                  <a:schemeClr val="bg1"/>
                </a:solidFill>
              </a:rPr>
              <a:t>ninvaders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97" y="3160990"/>
            <a:ext cx="4170597" cy="2778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962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presenters</a:t>
            </a:r>
            <a:endParaRPr lang="en-US" dirty="0"/>
          </a:p>
        </p:txBody>
      </p:sp>
      <p:pic>
        <p:nvPicPr>
          <p:cNvPr id="13" name="Content Placeholder 12" descr="Zrzut ekranu 2017-02-01 o 11.19.42.png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6" b="-8576"/>
          <a:stretch>
            <a:fillRect/>
          </a:stretch>
        </p:blipFill>
        <p:spPr/>
      </p:pic>
      <p:pic>
        <p:nvPicPr>
          <p:cNvPr id="9" name="Content Placeholder 8" descr="IMG_0107.jpg"/>
          <p:cNvPicPr>
            <a:picLocks noGrp="1" noChangeAspect="1"/>
          </p:cNvPicPr>
          <p:nvPr>
            <p:ph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6" r="-3726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251300" y="5182896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Adam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Wałach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0909" y="5185879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Jakub</a:t>
            </a: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Błaszczyk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35610" y="5185880"/>
            <a:ext cx="18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Artur</a:t>
            </a: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8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Fijałkowski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Content Placeholder 4" descr="IMG_20170308_132733.jpg.jpeg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42" r="-10842"/>
          <a:stretch>
            <a:fillRect/>
          </a:stretch>
        </p:blipFill>
        <p:spPr>
          <a:xfrm>
            <a:off x="8240713" y="2176463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152766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832" y="419456"/>
            <a:ext cx="109128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FROM </a:t>
            </a:r>
            <a:r>
              <a:rPr lang="en-US" sz="4400" dirty="0" err="1" smtClean="0">
                <a:solidFill>
                  <a:schemeClr val="bg1"/>
                </a:solidFill>
              </a:rPr>
              <a:t>debian:jessie</a:t>
            </a:r>
            <a:endParaRPr lang="en-US" sz="4400" dirty="0" smtClean="0">
              <a:solidFill>
                <a:schemeClr val="bg1"/>
              </a:solidFill>
            </a:endParaRP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RUN </a:t>
            </a:r>
            <a:r>
              <a:rPr lang="en-US" sz="4400" dirty="0">
                <a:solidFill>
                  <a:schemeClr val="bg1"/>
                </a:solidFill>
              </a:rPr>
              <a:t>apt-get update &amp;&amp; apt-get install -y \    </a:t>
            </a:r>
            <a:r>
              <a:rPr lang="en-US" sz="4400" dirty="0" smtClean="0">
                <a:solidFill>
                  <a:schemeClr val="bg1"/>
                </a:solidFill>
              </a:rPr>
              <a:t>		</a:t>
            </a:r>
            <a:r>
              <a:rPr lang="en-US" sz="4400" dirty="0" err="1" smtClean="0">
                <a:solidFill>
                  <a:schemeClr val="bg1"/>
                </a:solidFill>
              </a:rPr>
              <a:t>ninvaders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</a:rPr>
              <a:t>\  </a:t>
            </a:r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		&amp;&amp; </a:t>
            </a:r>
            <a:r>
              <a:rPr lang="en-US" sz="4400" dirty="0" err="1">
                <a:solidFill>
                  <a:schemeClr val="bg1"/>
                </a:solidFill>
              </a:rPr>
              <a:t>rm</a:t>
            </a:r>
            <a:r>
              <a:rPr lang="en-US" sz="4400" dirty="0">
                <a:solidFill>
                  <a:schemeClr val="bg1"/>
                </a:solidFill>
              </a:rPr>
              <a:t> -</a:t>
            </a:r>
            <a:r>
              <a:rPr lang="en-US" sz="4400" dirty="0" err="1">
                <a:solidFill>
                  <a:schemeClr val="bg1"/>
                </a:solidFill>
              </a:rPr>
              <a:t>rf</a:t>
            </a:r>
            <a:r>
              <a:rPr lang="en-US" sz="4400" dirty="0">
                <a:solidFill>
                  <a:schemeClr val="bg1"/>
                </a:solidFill>
              </a:rPr>
              <a:t> /</a:t>
            </a:r>
            <a:r>
              <a:rPr lang="en-US" sz="4400" dirty="0" err="1">
                <a:solidFill>
                  <a:schemeClr val="bg1"/>
                </a:solidFill>
              </a:rPr>
              <a:t>var</a:t>
            </a:r>
            <a:r>
              <a:rPr lang="en-US" sz="4400" dirty="0">
                <a:solidFill>
                  <a:schemeClr val="bg1"/>
                </a:solidFill>
              </a:rPr>
              <a:t>/lib/apt/lists</a:t>
            </a:r>
            <a:r>
              <a:rPr lang="en-US" sz="4400" dirty="0" smtClean="0">
                <a:solidFill>
                  <a:schemeClr val="bg1"/>
                </a:solidFill>
              </a:rPr>
              <a:t>/*</a:t>
            </a: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CMD </a:t>
            </a:r>
            <a:r>
              <a:rPr lang="en-US" sz="4400" dirty="0">
                <a:solidFill>
                  <a:schemeClr val="bg1"/>
                </a:solidFill>
              </a:rPr>
              <a:t>/</a:t>
            </a:r>
            <a:r>
              <a:rPr lang="en-US" sz="4400" dirty="0" err="1">
                <a:solidFill>
                  <a:schemeClr val="bg1"/>
                </a:solidFill>
              </a:rPr>
              <a:t>usr</a:t>
            </a:r>
            <a:r>
              <a:rPr lang="en-US" sz="4400" dirty="0">
                <a:solidFill>
                  <a:schemeClr val="bg1"/>
                </a:solidFill>
              </a:rPr>
              <a:t>/games/</a:t>
            </a:r>
            <a:r>
              <a:rPr lang="en-US" sz="4400" dirty="0" err="1">
                <a:solidFill>
                  <a:schemeClr val="bg1"/>
                </a:solidFill>
              </a:rPr>
              <a:t>nInvaders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079" y="3648591"/>
            <a:ext cx="2863121" cy="250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24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for you:	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52" r="-575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54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89" y="1335406"/>
            <a:ext cx="3477881" cy="510145"/>
          </a:xfrm>
        </p:spPr>
        <p:txBody>
          <a:bodyPr/>
          <a:lstStyle/>
          <a:p>
            <a:r>
              <a:rPr lang="en-US" dirty="0" smtClean="0"/>
              <a:t>What you will need: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build -t me/</a:t>
            </a:r>
            <a:r>
              <a:rPr lang="en-US" dirty="0" err="1"/>
              <a:t>myawsomeimage</a:t>
            </a:r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11495" y="4684945"/>
            <a:ext cx="11163700" cy="155657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411495" y="2144509"/>
            <a:ext cx="11163700" cy="14791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7860965" y="1333626"/>
            <a:ext cx="3505292" cy="5996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you may need: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push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docer</a:t>
            </a:r>
            <a:r>
              <a:rPr lang="en-US" dirty="0"/>
              <a:t> pull me/</a:t>
            </a:r>
            <a:r>
              <a:rPr lang="en-US" dirty="0" err="1"/>
              <a:t>myawsomeimage</a:t>
            </a:r>
            <a:endParaRPr lang="en-US" dirty="0"/>
          </a:p>
          <a:p>
            <a:endParaRPr lang="en-US" dirty="0"/>
          </a:p>
        </p:txBody>
      </p:sp>
      <p:pic>
        <p:nvPicPr>
          <p:cNvPr id="15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r="7835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640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more interesting?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605581" y="152865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Ports:</a:t>
            </a:r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-p 8080:80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632992" y="3726776"/>
            <a:ext cx="11163700" cy="16549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Volumes:</a:t>
            </a:r>
          </a:p>
          <a:p>
            <a:r>
              <a:rPr lang="en-US" dirty="0" err="1"/>
              <a:t>docker</a:t>
            </a:r>
            <a:r>
              <a:rPr lang="en-US" dirty="0"/>
              <a:t> run -it --</a:t>
            </a:r>
            <a:r>
              <a:rPr lang="en-US" dirty="0" err="1"/>
              <a:t>rm</a:t>
            </a:r>
            <a:r>
              <a:rPr lang="en-US" dirty="0"/>
              <a:t> -p 8080:80 </a:t>
            </a:r>
            <a:r>
              <a:rPr lang="en-US" dirty="0" smtClean="0"/>
              <a:t>\</a:t>
            </a:r>
          </a:p>
          <a:p>
            <a:r>
              <a:rPr lang="en-US" dirty="0" smtClean="0"/>
              <a:t>     -</a:t>
            </a:r>
            <a:r>
              <a:rPr lang="en-US" dirty="0"/>
              <a:t>v /some/content:/</a:t>
            </a:r>
            <a:r>
              <a:rPr lang="en-US" dirty="0" err="1" smtClean="0"/>
              <a:t>usr</a:t>
            </a:r>
            <a:r>
              <a:rPr lang="en-US" dirty="0" smtClean="0"/>
              <a:t>/share/</a:t>
            </a:r>
            <a:r>
              <a:rPr lang="en-US" dirty="0" err="1" smtClean="0"/>
              <a:t>nginx</a:t>
            </a:r>
            <a:r>
              <a:rPr lang="en-US" dirty="0" smtClean="0"/>
              <a:t>/</a:t>
            </a:r>
            <a:r>
              <a:rPr lang="en-US" dirty="0" err="1" smtClean="0"/>
              <a:t>html:ro</a:t>
            </a:r>
            <a:r>
              <a:rPr lang="en-US" dirty="0" smtClean="0"/>
              <a:t> \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dirty="0" err="1" smtClean="0"/>
              <a:t>nginx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4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gray">
          <a:xfrm>
            <a:off x="471455" y="2205960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up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71455" y="3371199"/>
            <a:ext cx="11163700" cy="7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remove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7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687124"/>
              </p:ext>
            </p:extLst>
          </p:nvPr>
        </p:nvGraphicFramePr>
        <p:xfrm>
          <a:off x="2638530" y="534933"/>
          <a:ext cx="36576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r:id="rId3" imgW="5486400" imgH="8128000" progId="Word.Document.12">
                  <p:embed/>
                </p:oleObj>
              </mc:Choice>
              <mc:Fallback>
                <p:oleObj name="Document" r:id="rId3" imgW="5486400" imgH="8128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8530" y="534933"/>
                        <a:ext cx="36576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300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CEC_piece_02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9" y="284550"/>
            <a:ext cx="8809762" cy="61750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92092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     </a:t>
            </a:r>
            <a:r>
              <a:rPr lang="de-DE" sz="48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SAP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358074" y="2789728"/>
            <a:ext cx="3466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4800" b="1" kern="0" dirty="0" smtClean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HYBRIS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Oferta</a:t>
            </a:r>
            <a:r>
              <a:rPr lang="en-US" dirty="0" smtClean="0"/>
              <a:t> </a:t>
            </a:r>
            <a:r>
              <a:rPr lang="en-US" dirty="0" err="1" smtClean="0"/>
              <a:t>pracy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3434" y="1040721"/>
            <a:ext cx="8442732" cy="5816976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staże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https://jobs.sap.com search student &amp; gliwice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Możliwość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łączenia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studiami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Praca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jako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pełnoprawny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członek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zespołu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Płatna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raktyka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wakacyjna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Start </a:t>
            </a:r>
            <a:r>
              <a:rPr lang="mr-IN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czerwiec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2017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CV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adres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:  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team-hack@sap.com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2400" kern="0" dirty="0">
              <a:solidFill>
                <a:srgbClr val="FFC000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GSBC - Meetup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5306" y="1707245"/>
            <a:ext cx="9379806" cy="2308324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Wsparcie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Gliwice Software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każdy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ostatni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czwartek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miesiąca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godz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18:00</a:t>
            </a:r>
            <a:b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</a:b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http://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www.meetup.com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/Gliwice-Software-</a:t>
            </a:r>
            <a:r>
              <a:rPr lang="en-US" sz="2400" kern="0" dirty="0" err="1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BarCamp</a:t>
            </a:r>
            <a:r>
              <a:rPr lang="en-US" sz="2400" kern="0" dirty="0" smtClean="0">
                <a:solidFill>
                  <a:srgbClr val="FFC000"/>
                </a:solidFill>
                <a:ea typeface="Arial Unicode MS" pitchFamily="34" charset="-128"/>
                <a:cs typeface="Arial Unicode MS" pitchFamily="34" charset="-128"/>
              </a:rPr>
              <a:t>/</a:t>
            </a: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GSBC #27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Renesans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programowania</a:t>
            </a: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funkcyjnego</a:t>
            </a:r>
            <a:endParaRPr lang="en-US" sz="24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GSBC 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#26 Machine learning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1238502"/>
            <a:ext cx="2679700" cy="975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487" y="2320383"/>
            <a:ext cx="267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Hackin</a:t>
            </a:r>
            <a:r>
              <a:rPr lang="en-US"/>
              <a:t>' Gliwice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3434" y="1809571"/>
            <a:ext cx="806916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3434" y="3054375"/>
            <a:ext cx="9379806" cy="46166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48" y="108193"/>
            <a:ext cx="1403806" cy="932528"/>
          </a:xfrm>
          <a:prstGeom prst="rect">
            <a:avLst/>
          </a:prstGeom>
        </p:spPr>
      </p:pic>
      <p:pic>
        <p:nvPicPr>
          <p:cNvPr id="3" name="Picture 2" descr="Screen Shot 2017-02-28 at 08.21.02[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38" y="904875"/>
            <a:ext cx="2663825" cy="5221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56011" y="1228725"/>
            <a:ext cx="8069166" cy="470898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Pierwsza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konferencja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6 </a:t>
            </a:r>
            <a:r>
              <a:rPr lang="en-US" sz="2400" b="1" kern="0" dirty="0" err="1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Kwietnia</a:t>
            </a:r>
            <a:r>
              <a:rPr lang="en-US" sz="2400" b="1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b="1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2017, start 17:30</a:t>
            </a:r>
            <a:endParaRPr lang="en-US" sz="2400" b="1" kern="0" dirty="0">
              <a:solidFill>
                <a:srgbClr val="FFFFFF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How we have created 360 client customer view using graph,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nosql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and </a:t>
            </a:r>
            <a:r>
              <a:rPr lang="en-US" sz="2400" kern="0" dirty="0" err="1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microservice</a:t>
            </a:r>
            <a:r>
              <a:rPr lang="en-US" sz="2400" kern="0" dirty="0">
                <a:solidFill>
                  <a:srgbClr val="FFFFFF"/>
                </a:solidFill>
                <a:ea typeface="Arial Unicode MS" pitchFamily="34" charset="-128"/>
                <a:cs typeface="Arial Unicode MS" pitchFamily="34" charset="-128"/>
              </a:rPr>
              <a:t> architecture</a:t>
            </a:r>
            <a:endParaRPr lang="en-US" sz="2400" kern="0" dirty="0">
              <a:ea typeface="Arial Unicode MS" pitchFamily="34" charset="-128"/>
              <a:cs typeface="Arial Unicode MS" pitchFamily="34" charset="-128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2400" kern="0" dirty="0">
              <a:solidFill>
                <a:srgbClr val="FFFFFF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Kolejne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wydarzenia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 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jeszcze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w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tym</a:t>
            </a:r>
            <a:r>
              <a:rPr lang="en-US" sz="2400" kern="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roku</a:t>
            </a: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742950" lvl="1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 charset="0"/>
              <a:buChar char="•"/>
            </a:pPr>
            <a:endParaRPr lang="en-US" sz="2400" kern="0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4" descr="File:&lt;strong&gt;Facebook&lt;/strong&gt; icon 2013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750" y="3778250"/>
            <a:ext cx="502865" cy="508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5569" y="3764516"/>
            <a:ext cx="2948330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err="1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Hackin</a:t>
            </a: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' Gliwice</a:t>
            </a:r>
          </a:p>
        </p:txBody>
      </p:sp>
      <p:pic>
        <p:nvPicPr>
          <p:cNvPr id="12" name="Picture 11" descr="File:Web-&lt;strong&gt;browser&lt;/strong&gt;-openclipart.svg - 維基百科，自由的 ..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985" y="4361180"/>
            <a:ext cx="789455" cy="795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5175" y="4476750"/>
            <a:ext cx="5165544" cy="4619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>
                <a:solidFill>
                  <a:srgbClr val="F0AB00"/>
                </a:solidFill>
                <a:ea typeface="Arial Unicode MS" pitchFamily="34" charset="-128"/>
                <a:cs typeface="Arial Unicode MS" pitchFamily="34" charset="-128"/>
              </a:rPr>
              <a:t>http://hackingliwice.pl</a:t>
            </a:r>
            <a:endParaRPr lang="en-US" sz="2400" b="1" kern="0">
              <a:solidFill>
                <a:srgbClr val="F0AB00"/>
              </a:solidFill>
              <a:latin typeface="Arial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992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DevOps</a:t>
            </a:r>
            <a:r>
              <a:rPr lang="en-US" dirty="0" smtClean="0"/>
              <a:t> anyway?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6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736" y="3426145"/>
            <a:ext cx="42114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newest software available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speed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Usability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2900" y="3487181"/>
            <a:ext cx="3698448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sz="18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Wants the most tested software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Cares for stability	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Thinks about hardware and OS</a:t>
            </a:r>
          </a:p>
          <a:p>
            <a:pPr marL="285750" indent="-28575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Arial"/>
              <a:buChar char="•"/>
            </a:pPr>
            <a:r>
              <a:rPr lang="en-US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18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" name="Content Placeholder 2" descr="Fijałkowski - FPR_2551_M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19" r="-21719"/>
          <a:stretch>
            <a:fillRect/>
          </a:stretch>
        </p:blipFill>
        <p:spPr>
          <a:xfrm>
            <a:off x="8021080" y="715587"/>
            <a:ext cx="3643312" cy="2540000"/>
          </a:xfrm>
        </p:spPr>
      </p:pic>
    </p:spTree>
    <p:extLst>
      <p:ext uri="{BB962C8B-B14F-4D97-AF65-F5344CB8AC3E}">
        <p14:creationId xmlns:p14="http://schemas.microsoft.com/office/powerpoint/2010/main" val="359786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9" y="715114"/>
            <a:ext cx="2539947" cy="2539947"/>
          </a:xfrm>
        </p:spPr>
      </p:pic>
      <p:sp>
        <p:nvSpPr>
          <p:cNvPr id="2" name="Rounded Rectangular Callout 1"/>
          <p:cNvSpPr/>
          <p:nvPr/>
        </p:nvSpPr>
        <p:spPr bwMode="gray">
          <a:xfrm>
            <a:off x="840592" y="3645419"/>
            <a:ext cx="3472007" cy="1708504"/>
          </a:xfrm>
          <a:prstGeom prst="wedgeRoundRectCallout">
            <a:avLst>
              <a:gd name="adj1" fmla="val -21288"/>
              <a:gd name="adj2" fmla="val -83605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I need the Lib_hiper_stuff-0.3.2-beta</a:t>
            </a:r>
            <a:r>
              <a:rPr lang="en-US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library on my server!</a:t>
            </a:r>
            <a:endParaRPr lang="en-US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63552" y="3691923"/>
            <a:ext cx="2859837" cy="2329779"/>
            <a:chOff x="8763552" y="3691923"/>
            <a:chExt cx="2859837" cy="2329779"/>
          </a:xfrm>
        </p:grpSpPr>
        <p:sp>
          <p:nvSpPr>
            <p:cNvPr id="3" name="Rounded Rectangular Callout 2"/>
            <p:cNvSpPr/>
            <p:nvPr/>
          </p:nvSpPr>
          <p:spPr bwMode="gray">
            <a:xfrm>
              <a:off x="8763552" y="3691923"/>
              <a:ext cx="2859837" cy="2329779"/>
            </a:xfrm>
            <a:prstGeom prst="wedgeRoundRectCallout">
              <a:avLst>
                <a:gd name="adj1" fmla="val -18461"/>
                <a:gd name="adj2" fmla="val -90632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0" name="Picture 9" descr="clees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7396" y="3886428"/>
              <a:ext cx="2597665" cy="18703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vs. Admin</a:t>
            </a:r>
            <a:endParaRPr lang="en-US" dirty="0"/>
          </a:p>
        </p:txBody>
      </p:sp>
      <p:pic>
        <p:nvPicPr>
          <p:cNvPr id="6" name="Content Placeholder 5" descr="zdjecie_bw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0" b="10500"/>
          <a:stretch>
            <a:fillRect/>
          </a:stretch>
        </p:blipFill>
        <p:spPr>
          <a:xfrm>
            <a:off x="242628" y="715114"/>
            <a:ext cx="3643088" cy="25399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233" y="715114"/>
            <a:ext cx="2539947" cy="2539947"/>
          </a:xfrm>
        </p:spPr>
      </p:pic>
      <p:sp>
        <p:nvSpPr>
          <p:cNvPr id="3" name="Rounded Rectangular Callout 2"/>
          <p:cNvSpPr/>
          <p:nvPr/>
        </p:nvSpPr>
        <p:spPr bwMode="gray">
          <a:xfrm>
            <a:off x="6834374" y="3535781"/>
            <a:ext cx="4321736" cy="1050685"/>
          </a:xfrm>
          <a:prstGeom prst="wedgeRoundRectCallout">
            <a:avLst>
              <a:gd name="adj1" fmla="val 22384"/>
              <a:gd name="adj2" fmla="val -8950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Hey, I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need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take</a:t>
            </a:r>
            <a:r>
              <a:rPr kumimoji="0" lang="pl-PL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your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server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offline</a:t>
            </a:r>
            <a:r>
              <a:rPr kumimoji="0" lang="pl-PL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 for </a:t>
            </a:r>
            <a:r>
              <a:rPr kumimoji="0" lang="pl-PL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maintance</a:t>
            </a:r>
            <a:r>
              <a:rPr kumimoji="0" lang="mr-IN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rPr>
              <a:t>…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ular Callout 12"/>
          <p:cNvSpPr/>
          <p:nvPr/>
        </p:nvSpPr>
        <p:spPr bwMode="gray">
          <a:xfrm>
            <a:off x="7117616" y="4833148"/>
            <a:ext cx="4321736" cy="1050685"/>
          </a:xfrm>
          <a:prstGeom prst="wedgeRoundRectCallout">
            <a:avLst>
              <a:gd name="adj1" fmla="val 19828"/>
              <a:gd name="adj2" fmla="val -93269"/>
              <a:gd name="adj3" fmla="val 16667"/>
            </a:avLst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lang="mr-IN" kern="0" dirty="0" smtClean="0">
                <a:ea typeface="Arial Unicode MS" pitchFamily="34" charset="-128"/>
                <a:cs typeface="Arial Unicode MS" pitchFamily="34" charset="-128"/>
              </a:rPr>
              <a:t>…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Maybe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an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hour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pl-PL" kern="0" dirty="0" err="1" smtClean="0">
                <a:ea typeface="Arial Unicode MS" pitchFamily="34" charset="-128"/>
                <a:cs typeface="Arial Unicode MS" pitchFamily="34" charset="-128"/>
              </a:rPr>
              <a:t>downtime</a:t>
            </a:r>
            <a:r>
              <a:rPr lang="pl-PL" kern="0" dirty="0" smtClean="0">
                <a:ea typeface="Arial Unicode MS" pitchFamily="34" charset="-128"/>
                <a:cs typeface="Arial Unicode MS" pitchFamily="34" charset="-128"/>
              </a:rPr>
              <a:t>, max</a:t>
            </a:r>
            <a:endParaRPr lang="en-US" kern="0" dirty="0" smtClean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40592" y="3645419"/>
            <a:ext cx="3472007" cy="2951052"/>
            <a:chOff x="840592" y="3645419"/>
            <a:chExt cx="3472007" cy="2951052"/>
          </a:xfrm>
        </p:grpSpPr>
        <p:sp>
          <p:nvSpPr>
            <p:cNvPr id="2" name="Rounded Rectangular Callout 1"/>
            <p:cNvSpPr/>
            <p:nvPr/>
          </p:nvSpPr>
          <p:spPr bwMode="gray">
            <a:xfrm>
              <a:off x="840592" y="3645419"/>
              <a:ext cx="3472007" cy="2951052"/>
            </a:xfrm>
            <a:prstGeom prst="wedgeRoundRectCallout">
              <a:avLst>
                <a:gd name="adj1" fmla="val -20463"/>
                <a:gd name="adj2" fmla="val -70457"/>
                <a:gd name="adj3" fmla="val 16667"/>
              </a:avLst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" name="Picture 4" descr="office_n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42" y="3854250"/>
              <a:ext cx="3048000" cy="2489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P Hybris Title Slides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 Hybris Black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AP Hybris Blu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AP Hybris White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AP Hybris Yellow">
  <a:themeElements>
    <a:clrScheme name="hybrisCEC 2">
      <a:dk1>
        <a:srgbClr val="000000"/>
      </a:dk1>
      <a:lt1>
        <a:srgbClr val="FFFFFF"/>
      </a:lt1>
      <a:dk2>
        <a:srgbClr val="0064C8"/>
      </a:dk2>
      <a:lt2>
        <a:srgbClr val="CCCCCC"/>
      </a:lt2>
      <a:accent1>
        <a:srgbClr val="F0AB00"/>
      </a:accent1>
      <a:accent2>
        <a:srgbClr val="606669"/>
      </a:accent2>
      <a:accent3>
        <a:srgbClr val="003264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538</Words>
  <Application>Microsoft Macintosh PowerPoint</Application>
  <PresentationFormat>Custom</PresentationFormat>
  <Paragraphs>147</Paragraphs>
  <Slides>27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SAP Hybris Title Slides</vt:lpstr>
      <vt:lpstr>SAP Hybris Black</vt:lpstr>
      <vt:lpstr>SAP Hybris Blue</vt:lpstr>
      <vt:lpstr>SAP Hybris White</vt:lpstr>
      <vt:lpstr>SAP Hybris Yellow</vt:lpstr>
      <vt:lpstr>Document</vt:lpstr>
      <vt:lpstr>DevOps Community</vt:lpstr>
      <vt:lpstr>Your presenters</vt:lpstr>
      <vt:lpstr>Oferta pracy</vt:lpstr>
      <vt:lpstr>GSBC - Meetup</vt:lpstr>
      <vt:lpstr>Hackin' Gliwice</vt:lpstr>
      <vt:lpstr>What is DevOps anyway?</vt:lpstr>
      <vt:lpstr>Developer vs. Admin</vt:lpstr>
      <vt:lpstr>Developer vs. Admin</vt:lpstr>
      <vt:lpstr>Developer vs. Admin</vt:lpstr>
      <vt:lpstr>What saved us? (From hitting each other with a keyboard)</vt:lpstr>
      <vt:lpstr>Developer vs. Admin</vt:lpstr>
      <vt:lpstr>What saved us?  (from a lot of manual work)</vt:lpstr>
      <vt:lpstr>Our new tools</vt:lpstr>
      <vt:lpstr>Vagrant</vt:lpstr>
      <vt:lpstr>Docker</vt:lpstr>
      <vt:lpstr>Containers? </vt:lpstr>
      <vt:lpstr>It’s all about isolation!</vt:lpstr>
      <vt:lpstr>VM vs Container</vt:lpstr>
      <vt:lpstr>Play with it!</vt:lpstr>
      <vt:lpstr>PowerPoint Presentation</vt:lpstr>
      <vt:lpstr>Task for you: </vt:lpstr>
      <vt:lpstr>What you will need:</vt:lpstr>
      <vt:lpstr>Something more interesting?</vt:lpstr>
      <vt:lpstr>Compose</vt:lpstr>
      <vt:lpstr>PowerPoint Presentation</vt:lpstr>
      <vt:lpstr>PowerPoint Presentation</vt:lpstr>
      <vt:lpstr>PowerPoint Presentation</vt:lpstr>
    </vt:vector>
  </TitlesOfParts>
  <Manager/>
  <Company>hybris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summit2015</dc:title>
  <dc:subject/>
  <dc:creator/>
  <cp:keywords/>
  <dc:description/>
  <cp:lastModifiedBy>SAP SAP</cp:lastModifiedBy>
  <cp:revision>400</cp:revision>
  <dcterms:created xsi:type="dcterms:W3CDTF">2014-07-14T15:12:49Z</dcterms:created>
  <dcterms:modified xsi:type="dcterms:W3CDTF">2017-03-10T12:39:21Z</dcterms:modified>
  <cp:category/>
</cp:coreProperties>
</file>